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B9EEE6-C183-4CCB-946E-FEB80B06A528}">
  <a:tblStyle styleId="{4BB9EEE6-C183-4CCB-946E-FEB80B06A5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79adec4a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79adec4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79adec4a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79adec4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79adec4a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79adec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79adec4a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79adec4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much text? I animated it so that it is one section at a time.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79adec4a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79adec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79adec4a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79adec4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79adec4a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79adec4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79adec4a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79adec4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open?id=1MkSJd3Hn2HyykDN4oROmnOYihN0xIZoz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936" y="1190300"/>
            <a:ext cx="5940173" cy="335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032513" y="87500"/>
            <a:ext cx="50790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Scoremaster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032525" y="1720475"/>
            <a:ext cx="5390100" cy="22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Cristina</a:t>
            </a:r>
            <a:r>
              <a:rPr lang="en">
                <a:solidFill>
                  <a:srgbClr val="FFFFFF"/>
                </a:solidFill>
              </a:rPr>
              <a:t> Bindschatel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Luke </a:t>
            </a:r>
            <a:r>
              <a:rPr lang="en">
                <a:solidFill>
                  <a:srgbClr val="FFFFFF"/>
                </a:solidFill>
              </a:rPr>
              <a:t>Jeries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Will Rieske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Taylor Shephard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Dan Wiseman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51681" r="0" t="0"/>
          <a:stretch/>
        </p:blipFill>
        <p:spPr>
          <a:xfrm>
            <a:off x="3469013" y="562700"/>
            <a:ext cx="402048" cy="433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CCCC">
                <a:alpha val="50000"/>
              </a:srgbClr>
            </a:outerShdw>
          </a:effectLst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233725" y="2376951"/>
            <a:ext cx="1088025" cy="9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C</a:t>
            </a:r>
            <a:endParaRPr sz="600">
              <a:solidFill>
                <a:srgbClr val="CCCCCC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758200" y="4643925"/>
            <a:ext cx="3627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Team Indecisive Productivity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291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D</a:t>
            </a:r>
            <a:endParaRPr sz="600">
              <a:solidFill>
                <a:srgbClr val="CCCCCC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65825" y="3068675"/>
            <a:ext cx="16107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425" y="1132850"/>
            <a:ext cx="4710706" cy="37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291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D</a:t>
            </a:r>
            <a:endParaRPr sz="600">
              <a:solidFill>
                <a:srgbClr val="CCCCCC"/>
              </a:solidFill>
            </a:endParaRPr>
          </a:p>
        </p:txBody>
      </p:sp>
      <p:pic>
        <p:nvPicPr>
          <p:cNvPr descr="Capstone_Sequence1.jpg"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5" y="1132850"/>
            <a:ext cx="4608824" cy="30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1992454" y="334650"/>
            <a:ext cx="2207700" cy="21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apstone_Sequence2.jpg"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225" y="1132850"/>
            <a:ext cx="4251200" cy="30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259375" y="-584100"/>
            <a:ext cx="3019500" cy="52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557950" y="4323900"/>
            <a:ext cx="3243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Sequence Diagram for “Start a new Group Game”</a:t>
            </a:r>
            <a:endParaRPr i="1" sz="110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5198575" y="4323900"/>
            <a:ext cx="3478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Sequence Diagram for “View Active Game”</a:t>
            </a:r>
            <a:endParaRPr i="1" sz="110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8019950" y="18285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W</a:t>
            </a:r>
            <a:endParaRPr sz="600">
              <a:solidFill>
                <a:srgbClr val="CCCCCC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900" y="0"/>
            <a:ext cx="33676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291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W</a:t>
            </a:r>
            <a:endParaRPr sz="6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71050" y="2290950"/>
            <a:ext cx="40452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Scope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Technologies Used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 Diagram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Use Case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Case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Sequence Diagram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Diagram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Questions?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C</a:t>
            </a:r>
            <a:endParaRPr sz="6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06600" y="569925"/>
            <a:ext cx="2903400" cy="3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</a:rPr>
              <a:t>Purpose of the System</a:t>
            </a:r>
            <a:endParaRPr b="1" u="sng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a convenient, alternative way to paper scoresheets for 8-ball </a:t>
            </a:r>
            <a:r>
              <a:rPr lang="en"/>
              <a:t>billiards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how easily the system can be replicated across different apps for scoring different games. (Golf, Bowling)</a:t>
            </a:r>
            <a:endParaRPr/>
          </a:p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3175900" y="569875"/>
            <a:ext cx="2903400" cy="3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</a:rPr>
              <a:t>Scope of the System</a:t>
            </a:r>
            <a:endParaRPr b="1" u="sng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Scorekeeping for 8-ball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Single-player, group-play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Easy-to-use scoring experience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Players can score games, view a match in progress, track statistics and game history, and group maintenance.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6145200" y="569925"/>
            <a:ext cx="2778900" cy="3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</a:rPr>
              <a:t>What it Doesn’t Do</a:t>
            </a:r>
            <a:endParaRPr b="1" u="sng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Facilitate matchmaking within a group (two groups must play against each other)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Allow concurrent editing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No immediate support for any scoring games besides 8-ball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79950" y="1389600"/>
            <a:ext cx="273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Technologies used are…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Google Drive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Android Studio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FireBase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Draw.io/</a:t>
            </a:r>
            <a:r>
              <a:rPr lang="en" sz="1400"/>
              <a:t>Umlet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50" y="996450"/>
            <a:ext cx="4130275" cy="258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449613" y="3046675"/>
            <a:ext cx="1153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Android is the best!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Firebase is not!</a:t>
            </a:r>
            <a:endParaRPr sz="800"/>
          </a:p>
        </p:txBody>
      </p:sp>
      <p:sp>
        <p:nvSpPr>
          <p:cNvPr id="86" name="Google Shape;86;p16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C</a:t>
            </a:r>
            <a:endParaRPr sz="6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91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813" y="1132850"/>
            <a:ext cx="5042387" cy="37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L</a:t>
            </a:r>
            <a:endParaRPr sz="6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Use Case</a:t>
            </a:r>
            <a:endParaRPr/>
          </a:p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Use Case ID</a:t>
            </a:r>
            <a:r>
              <a:rPr lang="en" sz="1000">
                <a:solidFill>
                  <a:srgbClr val="FFFFFF"/>
                </a:solidFill>
              </a:rPr>
              <a:t>: SM801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Scenario</a:t>
            </a:r>
            <a:r>
              <a:rPr lang="en" sz="1000">
                <a:solidFill>
                  <a:srgbClr val="FFFFFF"/>
                </a:solidFill>
              </a:rPr>
              <a:t>: Start a new Group Game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        </a:t>
            </a:r>
            <a:r>
              <a:rPr i="1" lang="en" sz="1000">
                <a:solidFill>
                  <a:srgbClr val="FFFFFF"/>
                </a:solidFill>
              </a:rPr>
              <a:t>Actor:</a:t>
            </a:r>
            <a:r>
              <a:rPr lang="en" sz="1000">
                <a:solidFill>
                  <a:srgbClr val="FFFFFF"/>
                </a:solidFill>
              </a:rPr>
              <a:t> User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    </a:t>
            </a:r>
            <a:r>
              <a:rPr i="1" lang="en" sz="1000">
                <a:solidFill>
                  <a:srgbClr val="FFFFFF"/>
                </a:solidFill>
              </a:rPr>
              <a:t>    Pre-Conditions:</a:t>
            </a:r>
            <a:endParaRPr i="1" sz="1000">
              <a:solidFill>
                <a:srgbClr val="FFFFFF"/>
              </a:solidFill>
            </a:endParaRPr>
          </a:p>
          <a:p>
            <a:pPr indent="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1. User is logged in</a:t>
            </a:r>
            <a:endParaRPr sz="1000">
              <a:solidFill>
                <a:srgbClr val="FFFFFF"/>
              </a:solidFill>
            </a:endParaRPr>
          </a:p>
          <a:p>
            <a:pPr indent="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2. User is part of a group with more than 1 member</a:t>
            </a:r>
            <a:endParaRPr sz="1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Description:</a:t>
            </a:r>
            <a:endParaRPr i="1"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User opens the app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 User selects the “groups” option on main menu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switches to Groups screen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User selects the group they wish to play with from drop down menu.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fetches the group player list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User selects the players for the game and confirms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logs a new game instance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loads game scoring screen</a:t>
            </a:r>
            <a:endParaRPr sz="1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Post Conditions:</a:t>
            </a:r>
            <a:endParaRPr i="1"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A new game entry has been stored for the group.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Group statistic for games played increases by 1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Alternate Courses of Action:</a:t>
            </a:r>
            <a:endParaRPr i="1"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In step D.5, if exactly 2 players are not selected, the system shall prompt the user to enter the correct number of players.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Exceptions:</a:t>
            </a:r>
            <a:endParaRPr i="1"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fails to retrieve group player list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L</a:t>
            </a:r>
            <a:endParaRPr sz="6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“No Players” Test Case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Test Case ID: TSM801-01</a:t>
            </a:r>
            <a:endParaRPr b="1" sz="1100">
              <a:solidFill>
                <a:srgbClr val="FFFFFF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Test Priority (Low/Medium/High): </a:t>
            </a:r>
            <a:r>
              <a:rPr lang="en" sz="1100">
                <a:solidFill>
                  <a:srgbClr val="FFFFFF"/>
                </a:solidFill>
              </a:rPr>
              <a:t>Med</a:t>
            </a:r>
            <a:endParaRPr sz="1100">
              <a:solidFill>
                <a:srgbClr val="FFFFFF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Module Name: Groups</a:t>
            </a:r>
            <a:endParaRPr b="1" sz="1100">
              <a:solidFill>
                <a:srgbClr val="FFFFFF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Test Title: GroupGameNoPlayers</a:t>
            </a:r>
            <a:endParaRPr b="1" sz="1100">
              <a:solidFill>
                <a:srgbClr val="FFFFFF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Testing Tool:</a:t>
            </a:r>
            <a:endParaRPr b="1" sz="1100">
              <a:solidFill>
                <a:srgbClr val="FFFFFF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Description: </a:t>
            </a:r>
            <a:r>
              <a:rPr lang="en" sz="1100">
                <a:solidFill>
                  <a:srgbClr val="FFFFFF"/>
                </a:solidFill>
              </a:rPr>
              <a:t>Attempt to start a group game with no players selected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graphicFrame>
        <p:nvGraphicFramePr>
          <p:cNvPr id="107" name="Google Shape;107;p19"/>
          <p:cNvGraphicFramePr/>
          <p:nvPr/>
        </p:nvGraphicFramePr>
        <p:xfrm>
          <a:off x="952500" y="253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{4BB9EEE6-C183-4CCB-946E-FEB80B06A528}</a:tableStyleId>
              </a:tblPr>
              <a:tblGrid>
                <a:gridCol w="772325"/>
                <a:gridCol w="2123275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Steps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Test Step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Test Data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Expected Result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Actual Result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User opens Groups page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Group page opens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User selects group “Friday League”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Player list for “Friday League” is displayed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User selects Start Game with no players selected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Error message displayed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" name="Google Shape;108;p19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L</a:t>
            </a:r>
            <a:endParaRPr sz="6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291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5" y="1132850"/>
            <a:ext cx="4104575" cy="33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675" y="1132850"/>
            <a:ext cx="4268450" cy="33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T</a:t>
            </a:r>
            <a:endParaRPr sz="6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91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Storyboard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1213050" y="2513225"/>
            <a:ext cx="67179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Walkthrough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</a:rPr>
              <a:t>T</a:t>
            </a:r>
            <a:endParaRPr sz="6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